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9"/>
  </p:notesMasterIdLst>
  <p:sldIdLst>
    <p:sldId id="299" r:id="rId2"/>
    <p:sldId id="269" r:id="rId3"/>
    <p:sldId id="266" r:id="rId4"/>
    <p:sldId id="268" r:id="rId5"/>
    <p:sldId id="265" r:id="rId6"/>
    <p:sldId id="275" r:id="rId7"/>
    <p:sldId id="267" r:id="rId8"/>
    <p:sldId id="271" r:id="rId9"/>
    <p:sldId id="272" r:id="rId10"/>
    <p:sldId id="273" r:id="rId11"/>
    <p:sldId id="274" r:id="rId12"/>
    <p:sldId id="276" r:id="rId13"/>
    <p:sldId id="277" r:id="rId14"/>
    <p:sldId id="278" r:id="rId15"/>
    <p:sldId id="279" r:id="rId16"/>
    <p:sldId id="281" r:id="rId17"/>
    <p:sldId id="257" r:id="rId18"/>
    <p:sldId id="282" r:id="rId19"/>
    <p:sldId id="261" r:id="rId20"/>
    <p:sldId id="263" r:id="rId21"/>
    <p:sldId id="283" r:id="rId22"/>
    <p:sldId id="287" r:id="rId23"/>
    <p:sldId id="284" r:id="rId24"/>
    <p:sldId id="286" r:id="rId25"/>
    <p:sldId id="302" r:id="rId26"/>
    <p:sldId id="294" r:id="rId27"/>
    <p:sldId id="289" r:id="rId28"/>
    <p:sldId id="293" r:id="rId29"/>
    <p:sldId id="292" r:id="rId30"/>
    <p:sldId id="291" r:id="rId31"/>
    <p:sldId id="290" r:id="rId32"/>
    <p:sldId id="295" r:id="rId33"/>
    <p:sldId id="298" r:id="rId34"/>
    <p:sldId id="301" r:id="rId35"/>
    <p:sldId id="304" r:id="rId36"/>
    <p:sldId id="300" r:id="rId37"/>
    <p:sldId id="303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3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B1EFD95-AE04-4230-B722-40D92684D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06968-C7CC-48E4-931E-6F7582F40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35E95-5446-478A-980D-F2B0175173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8479A-8E31-4A11-A900-CBF83D8929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C361B-4F8A-483D-B03E-7B387A031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C8D02-7FFD-44AE-837C-67D0FABF8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CB212-645F-4635-9522-7749A4837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72EE2-036C-404E-9C3C-69FC26A9F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98AD9-6BA3-4B6F-AFA4-46D5ABA26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8334A-F702-4684-BE2B-50867935E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75A8B-5E11-401F-BA8C-DD357CADB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544CE-5B96-4FB5-BA7F-558F55BF8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D3D72-7313-4D68-BFA4-EE36158E6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5E1C8-CAE8-4FC8-803A-E79103C52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72CC7-D67E-45CF-BE6C-C1C5FB87E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4AFE8-AAB0-47BC-B550-06C9533C04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99469-190B-4397-BEE7-0DA3D6949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09A5A-E756-4EBF-AFAC-75FB4B33F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D65AE-BD42-43B4-B774-403B68C05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23C44-DED3-4D72-9FB5-4171C5A971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FF69BF32-B645-4FB8-9EDC-7D2AA2C5B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rono.ru/dokum/17_10_1905.html" TargetMode="External"/><Relationship Id="rId2" Type="http://schemas.openxmlformats.org/officeDocument/2006/relationships/hyperlink" Target="http://www.hrono.ru/biograf/bulygin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268413"/>
            <a:ext cx="8218487" cy="4271962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chemeClr val="folHlink"/>
                </a:solidFill>
                <a:latin typeface="Times New Roman" pitchFamily="18" charset="0"/>
              </a:rPr>
              <a:t>История</a:t>
            </a:r>
            <a:br>
              <a:rPr lang="ru-RU" b="1" smtClean="0">
                <a:solidFill>
                  <a:schemeClr val="folHlink"/>
                </a:solidFill>
                <a:latin typeface="Times New Roman" pitchFamily="18" charset="0"/>
              </a:rPr>
            </a:br>
            <a:r>
              <a:rPr lang="ru-RU" b="1" smtClean="0">
                <a:solidFill>
                  <a:schemeClr val="folHlink"/>
                </a:solidFill>
                <a:latin typeface="Times New Roman" pitchFamily="18" charset="0"/>
              </a:rPr>
              <a:t>Государственной Думы </a:t>
            </a:r>
            <a:r>
              <a:rPr lang="en-US" b="1" smtClean="0">
                <a:solidFill>
                  <a:schemeClr val="folHlink"/>
                </a:solidFill>
                <a:latin typeface="Times New Roman" pitchFamily="18" charset="0"/>
              </a:rPr>
              <a:t/>
            </a:r>
            <a:br>
              <a:rPr lang="en-US" b="1" smtClean="0">
                <a:solidFill>
                  <a:schemeClr val="folHlink"/>
                </a:solidFill>
                <a:latin typeface="Times New Roman" pitchFamily="18" charset="0"/>
              </a:rPr>
            </a:br>
            <a:r>
              <a:rPr lang="ru-RU" b="1" smtClean="0">
                <a:solidFill>
                  <a:schemeClr val="folHlink"/>
                </a:solidFill>
                <a:latin typeface="Times New Roman" pitchFamily="18" charset="0"/>
              </a:rPr>
              <a:t>в России</a:t>
            </a:r>
            <a:r>
              <a:rPr lang="ru-RU" smtClean="0">
                <a:solidFill>
                  <a:schemeClr val="folHlink"/>
                </a:solidFill>
                <a:latin typeface="Times New Roman" pitchFamily="18" charset="0"/>
              </a:rPr>
              <a:t> </a:t>
            </a:r>
            <a:br>
              <a:rPr lang="ru-RU" smtClean="0">
                <a:solidFill>
                  <a:schemeClr val="folHlink"/>
                </a:solidFill>
                <a:latin typeface="Times New Roman" pitchFamily="18" charset="0"/>
              </a:rPr>
            </a:br>
            <a:r>
              <a:rPr lang="ru-RU" smtClean="0">
                <a:solidFill>
                  <a:schemeClr val="folHlink"/>
                </a:solidFill>
                <a:latin typeface="Script MT Bold" pitchFamily="66" charset="0"/>
              </a:rPr>
              <a:t/>
            </a:r>
            <a:br>
              <a:rPr lang="ru-RU" smtClean="0">
                <a:solidFill>
                  <a:schemeClr val="folHlink"/>
                </a:solidFill>
                <a:latin typeface="Script MT Bold" pitchFamily="66" charset="0"/>
              </a:rPr>
            </a:br>
            <a:r>
              <a:rPr lang="ru-RU" smtClean="0">
                <a:solidFill>
                  <a:schemeClr val="folHlink"/>
                </a:solidFill>
                <a:latin typeface="Script MT Bold" pitchFamily="66" charset="0"/>
              </a:rPr>
              <a:t>1906 -1917 </a:t>
            </a:r>
            <a:r>
              <a:rPr lang="ru-RU" smtClean="0">
                <a:solidFill>
                  <a:schemeClr val="folHlink"/>
                </a:solidFill>
                <a:latin typeface="Times New Roman" pitchFamily="18" charset="0"/>
              </a:rPr>
              <a:t>гг</a:t>
            </a:r>
            <a:r>
              <a:rPr lang="ru-RU" smtClean="0">
                <a:solidFill>
                  <a:schemeClr val="folHlink"/>
                </a:solidFill>
                <a:latin typeface="Script MT Bold" pitchFamily="66" charset="0"/>
              </a:rPr>
              <a:t>.</a:t>
            </a:r>
            <a:br>
              <a:rPr lang="ru-RU" smtClean="0">
                <a:solidFill>
                  <a:schemeClr val="folHlink"/>
                </a:solidFill>
                <a:latin typeface="Script MT Bold" pitchFamily="66" charset="0"/>
              </a:rPr>
            </a:br>
            <a:r>
              <a:rPr lang="ru-RU" smtClean="0">
                <a:solidFill>
                  <a:schemeClr val="folHlink"/>
                </a:solidFill>
                <a:latin typeface="Script MT Bold" pitchFamily="66" charset="0"/>
              </a:rPr>
              <a:t>1993 – 2011 </a:t>
            </a:r>
            <a:r>
              <a:rPr lang="ru-RU" smtClean="0">
                <a:solidFill>
                  <a:schemeClr val="folHlink"/>
                </a:solidFill>
                <a:latin typeface="Times New Roman" pitchFamily="18" charset="0"/>
              </a:rPr>
              <a:t>гг</a:t>
            </a:r>
            <a:r>
              <a:rPr lang="ru-RU" smtClean="0">
                <a:solidFill>
                  <a:schemeClr val="folHlink"/>
                </a:solidFill>
                <a:latin typeface="Script MT Bold" pitchFamily="66" charset="0"/>
              </a:rPr>
              <a:t>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659563" y="6381750"/>
            <a:ext cx="2233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Автор: Коротков Константин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>
                <a:latin typeface="Times New Roman" pitchFamily="18" charset="0"/>
              </a:rPr>
              <a:t>Государственная Дума России</a:t>
            </a:r>
            <a:r>
              <a:rPr lang="ru-RU">
                <a:latin typeface="Script MT Bold" pitchFamily="66" charset="0"/>
              </a:rPr>
              <a:t> </a:t>
            </a:r>
            <a:br>
              <a:rPr lang="ru-RU">
                <a:latin typeface="Script MT Bold" pitchFamily="66" charset="0"/>
              </a:rPr>
            </a:br>
            <a:r>
              <a:rPr lang="ru-RU" sz="4000">
                <a:latin typeface="Script MT Bold" pitchFamily="66" charset="0"/>
              </a:rPr>
              <a:t>1906 -1917</a:t>
            </a:r>
          </a:p>
        </p:txBody>
      </p:sp>
      <p:pic>
        <p:nvPicPr>
          <p:cNvPr id="30725" name="Picture 5" descr="dumafinal 1 Гос Дума -1906 год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31925" y="1981200"/>
            <a:ext cx="6280150" cy="4114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>
                <a:latin typeface="Times New Roman" pitchFamily="18" charset="0"/>
              </a:rPr>
              <a:t>МАНИФЕСТ ОБ УЧРЕЖДЕНИИ ГОСУДАРСТВЕННОЙ ДУМЫ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6 августа 1905 г. </a:t>
            </a:r>
            <a:br>
              <a:rPr lang="ru-RU" sz="2800">
                <a:latin typeface="Times New Roman" pitchFamily="18" charset="0"/>
              </a:rPr>
            </a:br>
            <a:endParaRPr lang="ru-RU" sz="2800">
              <a:latin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6085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1400" i="1">
                <a:latin typeface="Times New Roman" pitchFamily="18" charset="0"/>
              </a:rPr>
              <a:t>Манифест (ниже приводится фрагмент) был опубликован одновременно с еще двумя документами: "Учреждение Государственной думы" (устав и устройство) и "Положение о выборах в Государственную думу". Этими актами провозглашалось создание законосовещательной ("</a:t>
            </a:r>
            <a:r>
              <a:rPr lang="ru-RU" sz="1400" i="1">
                <a:latin typeface="Times New Roman" pitchFamily="18" charset="0"/>
                <a:hlinkClick r:id="rId2"/>
              </a:rPr>
              <a:t>булыгинской</a:t>
            </a:r>
            <a:r>
              <a:rPr lang="ru-RU" sz="1400" i="1">
                <a:latin typeface="Times New Roman" pitchFamily="18" charset="0"/>
              </a:rPr>
              <a:t>") думы. Развитие революции осенью 1905 г. заставило правительство обещать созыв законодательной Думы (</a:t>
            </a:r>
            <a:r>
              <a:rPr lang="ru-RU" sz="1400" i="1">
                <a:latin typeface="Times New Roman" pitchFamily="18" charset="0"/>
                <a:hlinkClick r:id="rId3"/>
              </a:rPr>
              <a:t>Манифест 17 октября</a:t>
            </a:r>
            <a:r>
              <a:rPr lang="ru-RU" sz="1400" i="1">
                <a:latin typeface="Times New Roman" pitchFamily="18" charset="0"/>
              </a:rPr>
              <a:t>) и изменить положение о выборах           (декабрь 1905 г.).</a:t>
            </a:r>
            <a:r>
              <a:rPr lang="ru-RU" sz="140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40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1800">
                <a:latin typeface="Times New Roman" pitchFamily="18" charset="0"/>
              </a:rPr>
              <a:t>«</a:t>
            </a:r>
            <a:r>
              <a:rPr lang="ru-RU" sz="2000">
                <a:latin typeface="Times New Roman" pitchFamily="18" charset="0"/>
              </a:rPr>
              <a:t>Объявляем всем Нашим верноподданным: Государство Российское созидалось и крепло неразрывным единением Царя с народом и народа с Царем. (...) Ныне настало время, следуя благим начинаниям... призвать выборных людей от всей земли Русской к постоянному и деятельному участию в составлении законов, включив для сего в состав высших государственных учреждений особое законосовещательное установление, коему предоставляется предварительная разработка и обсуждение законодательных предположений и рассмотрение росписи государственных доходов и расходов. В сих видах, сохраняя неприкосновеннымосновной закон Российской Империи о существе Самодержавной Власти, признали Мы за благо учредить Государственную Думу и утвердили Положение о выборах в Думу...»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000" b="1">
                <a:latin typeface="Script MT Bold" pitchFamily="66" charset="0"/>
              </a:rPr>
              <a:t>Учреждение Государственной Думы России</a:t>
            </a:r>
            <a:r>
              <a:rPr lang="ru-RU" sz="2800">
                <a:latin typeface="Script MT Bold" pitchFamily="66" charset="0"/>
              </a:rPr>
              <a:t> </a:t>
            </a:r>
            <a:br>
              <a:rPr lang="ru-RU" sz="28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 </a:t>
            </a:r>
            <a:r>
              <a:rPr lang="ru-RU" sz="2400">
                <a:latin typeface="Script MT Bold" pitchFamily="66" charset="0"/>
              </a:rPr>
              <a:t>1905</a:t>
            </a:r>
            <a:r>
              <a:rPr lang="ru-RU" sz="2800">
                <a:latin typeface="Script MT Bold" pitchFamily="66" charset="0"/>
              </a:rPr>
              <a:t> </a:t>
            </a:r>
            <a:r>
              <a:rPr lang="ru-RU" sz="2400">
                <a:latin typeface="Script MT Bold" pitchFamily="66" charset="0"/>
              </a:rPr>
              <a:t>-</a:t>
            </a:r>
            <a:r>
              <a:rPr lang="ru-RU" sz="2800">
                <a:latin typeface="Script MT Bold" pitchFamily="66" charset="0"/>
              </a:rPr>
              <a:t> </a:t>
            </a:r>
            <a:r>
              <a:rPr lang="ru-RU" sz="2400">
                <a:latin typeface="Script MT Bold" pitchFamily="66" charset="0"/>
              </a:rPr>
              <a:t>1906</a:t>
            </a:r>
          </a:p>
        </p:txBody>
      </p:sp>
      <p:pic>
        <p:nvPicPr>
          <p:cNvPr id="27653" name="Picture 5" descr="300px-October_Manifesto_17 октябряч 190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2205038"/>
            <a:ext cx="3003550" cy="4114800"/>
          </a:xfrm>
        </p:spPr>
      </p:pic>
      <p:pic>
        <p:nvPicPr>
          <p:cNvPr id="27655" name="Picture 7" descr="николай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724525" y="2060575"/>
            <a:ext cx="2149475" cy="42592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81000"/>
            <a:ext cx="8785225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b="1">
                <a:latin typeface="Script MT Bold" pitchFamily="66" charset="0"/>
              </a:rPr>
              <a:t>Учреждение Государственной Думы России</a:t>
            </a:r>
            <a:r>
              <a:rPr lang="ru-RU" sz="2800">
                <a:latin typeface="Script MT Bold" pitchFamily="66" charset="0"/>
              </a:rPr>
              <a:t> </a:t>
            </a:r>
            <a:br>
              <a:rPr lang="ru-RU" sz="28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 </a:t>
            </a:r>
            <a:r>
              <a:rPr lang="ru-RU" sz="2400">
                <a:latin typeface="Script MT Bold" pitchFamily="66" charset="0"/>
              </a:rPr>
              <a:t>1905</a:t>
            </a:r>
            <a:r>
              <a:rPr lang="ru-RU" sz="2800">
                <a:latin typeface="Script MT Bold" pitchFamily="66" charset="0"/>
              </a:rPr>
              <a:t> </a:t>
            </a:r>
            <a:r>
              <a:rPr lang="ru-RU" sz="2400">
                <a:latin typeface="Script MT Bold" pitchFamily="66" charset="0"/>
              </a:rPr>
              <a:t>-</a:t>
            </a:r>
            <a:r>
              <a:rPr lang="ru-RU" sz="2800">
                <a:latin typeface="Script MT Bold" pitchFamily="66" charset="0"/>
              </a:rPr>
              <a:t> </a:t>
            </a:r>
            <a:r>
              <a:rPr lang="ru-RU" sz="2400">
                <a:latin typeface="Script MT Bold" pitchFamily="66" charset="0"/>
              </a:rPr>
              <a:t>1906</a:t>
            </a:r>
          </a:p>
        </p:txBody>
      </p:sp>
      <p:pic>
        <p:nvPicPr>
          <p:cNvPr id="23557" name="Picture 5" descr="учреждение гос думы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1555750"/>
            <a:ext cx="5154613" cy="51546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000" b="1">
                <a:latin typeface="Times New Roman" pitchFamily="18" charset="0"/>
              </a:rPr>
              <a:t>Выборы в I Государственную Думу России</a:t>
            </a:r>
            <a:r>
              <a:rPr lang="ru-RU" sz="3000">
                <a:latin typeface="Script MT Bold" pitchFamily="66" charset="0"/>
              </a:rPr>
              <a:t> </a:t>
            </a:r>
            <a:br>
              <a:rPr lang="ru-RU" sz="30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</a:t>
            </a:r>
            <a:r>
              <a:rPr lang="ru-RU" sz="2800">
                <a:latin typeface="Times New Roman" pitchFamily="18" charset="0"/>
              </a:rPr>
              <a:t>март </a:t>
            </a:r>
            <a:r>
              <a:rPr lang="ru-RU" sz="2800">
                <a:latin typeface="Script MT Bold" pitchFamily="66" charset="0"/>
              </a:rPr>
              <a:t>1906)</a:t>
            </a:r>
          </a:p>
        </p:txBody>
      </p:sp>
      <p:pic>
        <p:nvPicPr>
          <p:cNvPr id="43019" name="Picture 11" descr="проверка списков изибаретелей 1906 г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08625" y="1844675"/>
            <a:ext cx="3240088" cy="2084388"/>
          </a:xfrm>
        </p:spPr>
      </p:pic>
      <p:pic>
        <p:nvPicPr>
          <p:cNvPr id="43020" name="Picture 12" descr="комиссия во выборам в первую Гос думу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508625" y="4076700"/>
            <a:ext cx="3240088" cy="2151063"/>
          </a:xfrm>
        </p:spPr>
      </p:pic>
      <p:pic>
        <p:nvPicPr>
          <p:cNvPr id="43021" name="Picture 13" descr="выборы в 1 Гос Дум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395288" y="1916113"/>
            <a:ext cx="5003800" cy="36845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>
                <a:latin typeface="Times New Roman" pitchFamily="18" charset="0"/>
              </a:rPr>
              <a:t>Первая 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(27 </a:t>
            </a:r>
            <a:r>
              <a:rPr lang="ru-RU" sz="2800">
                <a:latin typeface="Times New Roman" pitchFamily="18" charset="0"/>
              </a:rPr>
              <a:t>апреля</a:t>
            </a:r>
            <a:r>
              <a:rPr lang="ru-RU" sz="2800">
                <a:latin typeface="Script MT Bold" pitchFamily="66" charset="0"/>
              </a:rPr>
              <a:t> – 8 </a:t>
            </a:r>
            <a:r>
              <a:rPr lang="ru-RU" sz="2800">
                <a:latin typeface="Times New Roman" pitchFamily="18" charset="0"/>
              </a:rPr>
              <a:t>июля </a:t>
            </a:r>
            <a:r>
              <a:rPr lang="ru-RU" sz="2800">
                <a:latin typeface="Script MT Bold" pitchFamily="66" charset="0"/>
              </a:rPr>
              <a:t>1906)</a:t>
            </a:r>
            <a:r>
              <a:rPr lang="ru-RU" sz="3200">
                <a:latin typeface="Script MT Bold" pitchFamily="66" charset="0"/>
              </a:rPr>
              <a:t> </a:t>
            </a:r>
          </a:p>
        </p:txBody>
      </p:sp>
      <p:pic>
        <p:nvPicPr>
          <p:cNvPr id="26629" name="Picture 5" descr="Заседание в 1 Гос Дум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1638300"/>
            <a:ext cx="6121400" cy="46386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>
                <a:latin typeface="Times New Roman" pitchFamily="18" charset="0"/>
              </a:rPr>
              <a:t>Первая Государственная Дума России</a:t>
            </a:r>
            <a:r>
              <a:rPr lang="ru-RU" sz="3600">
                <a:latin typeface="Times New Roman" pitchFamily="18" charset="0"/>
              </a:rPr>
              <a:t> </a:t>
            </a:r>
            <a:br>
              <a:rPr lang="ru-RU" sz="3600">
                <a:latin typeface="Times New Roman" pitchFamily="18" charset="0"/>
              </a:rPr>
            </a:br>
            <a:r>
              <a:rPr lang="ru-RU" sz="2800">
                <a:latin typeface="Script MT Bold" pitchFamily="66" charset="0"/>
              </a:rPr>
              <a:t>(27 </a:t>
            </a:r>
            <a:r>
              <a:rPr lang="ru-RU" sz="2800">
                <a:latin typeface="Times New Roman" pitchFamily="18" charset="0"/>
              </a:rPr>
              <a:t>апреля</a:t>
            </a:r>
            <a:r>
              <a:rPr lang="ru-RU" sz="2800">
                <a:latin typeface="Script MT Bold" pitchFamily="66" charset="0"/>
              </a:rPr>
              <a:t> – 8 </a:t>
            </a:r>
            <a:r>
              <a:rPr lang="ru-RU" sz="2800">
                <a:latin typeface="Times New Roman" pitchFamily="18" charset="0"/>
              </a:rPr>
              <a:t>июля</a:t>
            </a:r>
            <a:r>
              <a:rPr lang="ru-RU" sz="2800">
                <a:latin typeface="Script MT Bold" pitchFamily="66" charset="0"/>
              </a:rPr>
              <a:t> 1906)</a:t>
            </a:r>
          </a:p>
        </p:txBody>
      </p:sp>
      <p:pic>
        <p:nvPicPr>
          <p:cNvPr id="35845" name="Picture 5" descr="03_Muromcev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1989138"/>
            <a:ext cx="3529013" cy="4103687"/>
          </a:xfrm>
        </p:spPr>
      </p:pic>
      <p:sp>
        <p:nvSpPr>
          <p:cNvPr id="358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16113"/>
            <a:ext cx="4038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Муромцев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Сергей Андреевич 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председатель первой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Государственной Думы.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>
                <a:latin typeface="Times New Roman" pitchFamily="18" charset="0"/>
              </a:rPr>
              <a:t>Профессор Московского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>
                <a:latin typeface="Times New Roman" pitchFamily="18" charset="0"/>
              </a:rPr>
              <a:t>университета, русский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>
                <a:latin typeface="Times New Roman" pitchFamily="18" charset="0"/>
              </a:rPr>
              <a:t>юрист, публицист и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>
                <a:latin typeface="Times New Roman" pitchFamily="18" charset="0"/>
              </a:rPr>
              <a:t>политический деятель</a:t>
            </a:r>
            <a:r>
              <a:rPr lang="ru-RU" sz="280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6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5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5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5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4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35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64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5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48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5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32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58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58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58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358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358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358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>
                <a:latin typeface="Times New Roman" pitchFamily="18" charset="0"/>
              </a:rPr>
              <a:t>Вторая 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(20 </a:t>
            </a:r>
            <a:r>
              <a:rPr lang="ru-RU" sz="2800">
                <a:latin typeface="Times New Roman" pitchFamily="18" charset="0"/>
              </a:rPr>
              <a:t>февраля</a:t>
            </a:r>
            <a:r>
              <a:rPr lang="ru-RU" sz="2800">
                <a:latin typeface="Script MT Bold" pitchFamily="66" charset="0"/>
              </a:rPr>
              <a:t> – 2 </a:t>
            </a:r>
            <a:r>
              <a:rPr lang="ru-RU" sz="2800">
                <a:latin typeface="Times New Roman" pitchFamily="18" charset="0"/>
              </a:rPr>
              <a:t>июня</a:t>
            </a:r>
            <a:r>
              <a:rPr lang="ru-RU" sz="2800">
                <a:latin typeface="Script MT Bold" pitchFamily="66" charset="0"/>
              </a:rPr>
              <a:t> 1907)</a:t>
            </a:r>
          </a:p>
        </p:txBody>
      </p:sp>
      <p:pic>
        <p:nvPicPr>
          <p:cNvPr id="39941" name="Picture 5" descr="duma2 1907 г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1773238"/>
            <a:ext cx="5527675" cy="48196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>
                <a:latin typeface="Times New Roman" pitchFamily="18" charset="0"/>
              </a:rPr>
              <a:t>Вторая 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(20 </a:t>
            </a:r>
            <a:r>
              <a:rPr lang="ru-RU" sz="2800">
                <a:latin typeface="Times New Roman" pitchFamily="18" charset="0"/>
              </a:rPr>
              <a:t>февраля </a:t>
            </a:r>
            <a:r>
              <a:rPr lang="ru-RU" sz="2800">
                <a:latin typeface="Script MT Bold" pitchFamily="66" charset="0"/>
              </a:rPr>
              <a:t>– 2 </a:t>
            </a:r>
            <a:r>
              <a:rPr lang="ru-RU" sz="2800">
                <a:latin typeface="Times New Roman" pitchFamily="18" charset="0"/>
              </a:rPr>
              <a:t>июня </a:t>
            </a:r>
            <a:r>
              <a:rPr lang="ru-RU" sz="2800">
                <a:latin typeface="Script MT Bold" pitchFamily="66" charset="0"/>
              </a:rPr>
              <a:t>1907)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9138"/>
            <a:ext cx="4751387" cy="4319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Головин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Фёдор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Александрович</a:t>
            </a:r>
            <a:r>
              <a:rPr lang="ru-RU" sz="1600" b="1"/>
              <a:t>  </a:t>
            </a:r>
            <a:r>
              <a:rPr lang="ru-RU" sz="1800" b="1">
                <a:latin typeface="Times New Roman" pitchFamily="18" charset="0"/>
              </a:rPr>
              <a:t>—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Председатель Государственной Думы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Российской империи второго созыва.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Земский деятель, один из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основателей партии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кадетов и член её ЦК.</a:t>
            </a:r>
          </a:p>
        </p:txBody>
      </p:sp>
      <p:pic>
        <p:nvPicPr>
          <p:cNvPr id="40968" name="Picture 8" descr="200px-Fedor_Golovi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19700" y="1916113"/>
            <a:ext cx="2938463" cy="45847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6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16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44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40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40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40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72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409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409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409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409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409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409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3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409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409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409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>
                <a:latin typeface="Times New Roman" pitchFamily="18" charset="0"/>
              </a:rPr>
              <a:t>Третья 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(1 </a:t>
            </a:r>
            <a:r>
              <a:rPr lang="ru-RU" sz="2800">
                <a:latin typeface="Times New Roman" pitchFamily="18" charset="0"/>
              </a:rPr>
              <a:t>ноября</a:t>
            </a:r>
            <a:r>
              <a:rPr lang="ru-RU" sz="2800">
                <a:latin typeface="Script MT Bold" pitchFamily="66" charset="0"/>
              </a:rPr>
              <a:t> 1907 – 2 </a:t>
            </a:r>
            <a:r>
              <a:rPr lang="ru-RU" sz="2800">
                <a:latin typeface="Times New Roman" pitchFamily="18" charset="0"/>
              </a:rPr>
              <a:t>июня</a:t>
            </a:r>
            <a:r>
              <a:rPr lang="ru-RU" sz="2800">
                <a:latin typeface="Script MT Bold" pitchFamily="66" charset="0"/>
              </a:rPr>
              <a:t> 1911)</a:t>
            </a:r>
          </a:p>
        </p:txBody>
      </p:sp>
      <p:pic>
        <p:nvPicPr>
          <p:cNvPr id="41989" name="Picture 5" descr="3 гос дум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492500" y="2001838"/>
            <a:ext cx="5410200" cy="3286125"/>
          </a:xfrm>
        </p:spPr>
      </p:pic>
      <p:pic>
        <p:nvPicPr>
          <p:cNvPr id="41993" name="Picture 9" descr="519px-Gosduma-3_pl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1989138"/>
            <a:ext cx="3163888" cy="3657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>
                <a:latin typeface="Times New Roman" pitchFamily="18" charset="0"/>
              </a:rPr>
              <a:t>Третья 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(1 </a:t>
            </a:r>
            <a:r>
              <a:rPr lang="ru-RU" sz="2800">
                <a:latin typeface="Times New Roman" pitchFamily="18" charset="0"/>
              </a:rPr>
              <a:t>ноября</a:t>
            </a:r>
            <a:r>
              <a:rPr lang="ru-RU" sz="2800">
                <a:latin typeface="Script MT Bold" pitchFamily="66" charset="0"/>
              </a:rPr>
              <a:t> 1907 – 2 </a:t>
            </a:r>
            <a:r>
              <a:rPr lang="ru-RU" sz="2800">
                <a:latin typeface="Times New Roman" pitchFamily="18" charset="0"/>
              </a:rPr>
              <a:t>июня</a:t>
            </a:r>
            <a:r>
              <a:rPr lang="ru-RU" sz="2800">
                <a:latin typeface="Script MT Bold" pitchFamily="66" charset="0"/>
              </a:rPr>
              <a:t> 1911)</a:t>
            </a:r>
          </a:p>
        </p:txBody>
      </p:sp>
      <p:pic>
        <p:nvPicPr>
          <p:cNvPr id="52232" name="Picture 8" descr="Хомяков Николай Алексеевич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773238"/>
            <a:ext cx="3071813" cy="4535487"/>
          </a:xfrm>
        </p:spPr>
      </p:pic>
      <p:sp>
        <p:nvSpPr>
          <p:cNvPr id="522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Хомяков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Александр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Николаевич –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b="1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Председатель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400" b="1">
                <a:latin typeface="Times New Roman" pitchFamily="18" charset="0"/>
                <a:cs typeface="Tahoma" pitchFamily="34" charset="0"/>
              </a:rPr>
              <a:t> </a:t>
            </a:r>
            <a:r>
              <a:rPr lang="ru-RU" sz="2400" b="1">
                <a:latin typeface="Times New Roman" pitchFamily="18" charset="0"/>
              </a:rPr>
              <a:t>Государственной Думы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Российской империи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600" b="1">
                <a:latin typeface="Times New Roman" pitchFamily="18" charset="0"/>
              </a:rPr>
              <a:t>(1 ноября 1907 – 4 марта 1910)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64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36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>
                <a:latin typeface="Times New Roman" pitchFamily="18" charset="0"/>
              </a:rPr>
              <a:t>Третья 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(1 </a:t>
            </a:r>
            <a:r>
              <a:rPr lang="ru-RU" sz="2800">
                <a:latin typeface="Times New Roman" pitchFamily="18" charset="0"/>
              </a:rPr>
              <a:t>ноября</a:t>
            </a:r>
            <a:r>
              <a:rPr lang="ru-RU" sz="2800">
                <a:latin typeface="Script MT Bold" pitchFamily="66" charset="0"/>
              </a:rPr>
              <a:t> 1907 – 2 </a:t>
            </a:r>
            <a:r>
              <a:rPr lang="ru-RU" sz="2800">
                <a:latin typeface="Times New Roman" pitchFamily="18" charset="0"/>
              </a:rPr>
              <a:t>июня </a:t>
            </a:r>
            <a:r>
              <a:rPr lang="ru-RU" sz="2800">
                <a:latin typeface="Script MT Bold" pitchFamily="66" charset="0"/>
              </a:rPr>
              <a:t>1911)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546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Гучков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Александр Иванович</a:t>
            </a:r>
            <a:r>
              <a:rPr lang="ru-RU" sz="2800" b="1">
                <a:latin typeface="Times New Roman" pitchFamily="18" charset="0"/>
              </a:rPr>
              <a:t> –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Председатель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>
                <a:latin typeface="Times New Roman" pitchFamily="18" charset="0"/>
              </a:rPr>
              <a:t>Государственной Думы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Российской империи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(29 октября 1910 — 14 марта 1911)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/>
          </a:p>
        </p:txBody>
      </p:sp>
      <p:pic>
        <p:nvPicPr>
          <p:cNvPr id="54278" name="Picture 6" descr="Гучков Александр Иванович председатель ГД 19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14950" y="2133600"/>
            <a:ext cx="3067050" cy="43195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4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28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4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4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4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4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4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4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4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6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4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4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4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48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4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4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4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542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542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542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>
                <a:latin typeface="Times New Roman" pitchFamily="18" charset="0"/>
              </a:rPr>
              <a:t>Четвертая Государственная Дума России</a:t>
            </a:r>
            <a:r>
              <a:rPr lang="ru-RU" sz="3600">
                <a:latin typeface="Times New Roman" pitchFamily="18" charset="0"/>
              </a:rPr>
              <a:t> </a:t>
            </a:r>
            <a:br>
              <a:rPr lang="ru-RU" sz="3600">
                <a:latin typeface="Times New Roman" pitchFamily="18" charset="0"/>
              </a:rPr>
            </a:br>
            <a:r>
              <a:rPr lang="ru-RU" sz="2800">
                <a:latin typeface="Script MT Bold" pitchFamily="66" charset="0"/>
              </a:rPr>
              <a:t>(15 </a:t>
            </a:r>
            <a:r>
              <a:rPr lang="ru-RU" sz="2800">
                <a:latin typeface="Times New Roman" pitchFamily="18" charset="0"/>
              </a:rPr>
              <a:t>ноября</a:t>
            </a:r>
            <a:r>
              <a:rPr lang="ru-RU" sz="2800">
                <a:latin typeface="Script MT Bold" pitchFamily="66" charset="0"/>
              </a:rPr>
              <a:t> 1912 – 25 </a:t>
            </a:r>
            <a:r>
              <a:rPr lang="ru-RU" sz="2800">
                <a:latin typeface="Times New Roman" pitchFamily="18" charset="0"/>
              </a:rPr>
              <a:t>июня</a:t>
            </a:r>
            <a:r>
              <a:rPr lang="ru-RU" sz="2800">
                <a:latin typeface="Script MT Bold" pitchFamily="66" charset="0"/>
              </a:rPr>
              <a:t> 1917)</a:t>
            </a:r>
          </a:p>
        </p:txBody>
      </p:sp>
      <p:pic>
        <p:nvPicPr>
          <p:cNvPr id="57349" name="Picture 5" descr="заседание Гос думы 4-го созыва_prev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2051050"/>
            <a:ext cx="6337300" cy="39751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>
                <a:latin typeface="Times New Roman" pitchFamily="18" charset="0"/>
              </a:rPr>
              <a:t>Четвертая 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2800">
                <a:latin typeface="Script MT Bold" pitchFamily="66" charset="0"/>
              </a:rPr>
              <a:t>(15 </a:t>
            </a:r>
            <a:r>
              <a:rPr lang="ru-RU" sz="2800">
                <a:latin typeface="Times New Roman" pitchFamily="18" charset="0"/>
              </a:rPr>
              <a:t>ноября</a:t>
            </a:r>
            <a:r>
              <a:rPr lang="ru-RU" sz="2800">
                <a:latin typeface="Script MT Bold" pitchFamily="66" charset="0"/>
              </a:rPr>
              <a:t> 1912 – 25 </a:t>
            </a:r>
            <a:r>
              <a:rPr lang="ru-RU" sz="2800">
                <a:latin typeface="Times New Roman" pitchFamily="18" charset="0"/>
              </a:rPr>
              <a:t>июня </a:t>
            </a:r>
            <a:r>
              <a:rPr lang="ru-RU" sz="2800">
                <a:latin typeface="Script MT Bold" pitchFamily="66" charset="0"/>
              </a:rPr>
              <a:t>1917)</a:t>
            </a:r>
          </a:p>
        </p:txBody>
      </p:sp>
      <p:pic>
        <p:nvPicPr>
          <p:cNvPr id="58374" name="Picture 6" descr="Родзянко Михаил Владимирович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41388" y="1916113"/>
            <a:ext cx="2967037" cy="4105275"/>
          </a:xfrm>
        </p:spPr>
      </p:pic>
      <p:sp>
        <p:nvSpPr>
          <p:cNvPr id="5837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140200" y="1981200"/>
            <a:ext cx="4546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>
                <a:latin typeface="Times New Roman" pitchFamily="18" charset="0"/>
              </a:rPr>
              <a:t>Родзянко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>
                <a:latin typeface="Times New Roman" pitchFamily="18" charset="0"/>
              </a:rPr>
              <a:t>Михаил Владимирович</a:t>
            </a:r>
            <a:r>
              <a:rPr lang="ru-RU" sz="2000">
                <a:latin typeface="Times New Roman" pitchFamily="18" charset="0"/>
              </a:rPr>
              <a:t> —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Председатель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</a:rPr>
              <a:t>Государственной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Думы Российской империи</a:t>
            </a:r>
            <a:r>
              <a:rPr lang="ru-RU" sz="200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русский политический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деятель, лидер партии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Союз 17 октября (октябристов);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действительный статский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советник (1906), камергер (1899).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6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8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8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8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16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8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8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8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36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24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83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83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83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4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583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583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583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84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583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583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583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96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583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583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583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888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583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583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583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8" name="Picture 6" descr="j2382_1177347568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76325" y="381000"/>
            <a:ext cx="6991350" cy="5715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>
                <a:latin typeface="Times New Roman" pitchFamily="18" charset="0"/>
              </a:rPr>
              <a:t>ГОСУДАРСТВЕННАЯ ДУМА РОССИИ</a:t>
            </a:r>
            <a:r>
              <a:rPr lang="ru-RU" sz="3600">
                <a:latin typeface="Script MT Bold" pitchFamily="66" charset="0"/>
              </a:rPr>
              <a:t> </a:t>
            </a:r>
            <a:br>
              <a:rPr lang="ru-RU" sz="3600">
                <a:latin typeface="Script MT Bold" pitchFamily="66" charset="0"/>
              </a:rPr>
            </a:br>
            <a:r>
              <a:rPr lang="ru-RU" sz="4000">
                <a:latin typeface="Script MT Bold" pitchFamily="66" charset="0"/>
              </a:rPr>
              <a:t>1993 — 2011 </a:t>
            </a:r>
            <a:r>
              <a:rPr lang="ru-RU" sz="4000">
                <a:latin typeface="Times New Roman" pitchFamily="18" charset="0"/>
              </a:rPr>
              <a:t>годы</a:t>
            </a:r>
            <a:r>
              <a:rPr lang="ru-RU" sz="4000"/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00213"/>
            <a:ext cx="4762500" cy="46815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Script MT Bold" pitchFamily="66" charset="0"/>
              </a:rPr>
              <a:t>21 сентября 1993 года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Президент России Б.Н. Ельцин издал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Указ № 1400 «О поэтапной конституционной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реформе в Российской Федерации», которым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предписывалось «прервать осуществление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законодательной, распорядительной и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контрольной функций Съездом народных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депутатов и Верховным Советом Российской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Федерации». Этим Указом вводилось в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действие Положение о выборах депутатов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Государственной Думы.  В соответствии с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этим Положением 12 декабря 1993 года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прошли первые выборы в Государственную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Думу, - нижнюю палату Федерального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Собрания Российской Федерации, нового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федерального органа законодательной власти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Script MT Bold" pitchFamily="66" charset="0"/>
              </a:rPr>
              <a:t>страны. </a:t>
            </a:r>
          </a:p>
        </p:txBody>
      </p:sp>
      <p:pic>
        <p:nvPicPr>
          <p:cNvPr id="10248" name="Picture 8" descr="mainstrea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19700" y="1700213"/>
            <a:ext cx="3413125" cy="47529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76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44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92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76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312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6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5880"/>
                            </p:stCondLst>
                            <p:childTnLst>
                              <p:par>
                                <p:cTn id="6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280"/>
                            </p:stCondLst>
                            <p:childTnLst>
                              <p:par>
                                <p:cTn id="7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8680"/>
                            </p:stCondLst>
                            <p:childTnLst>
                              <p:par>
                                <p:cTn id="7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8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8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8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9960"/>
                            </p:stCondLst>
                            <p:childTnLst>
                              <p:par>
                                <p:cTn id="8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1360"/>
                            </p:stCondLst>
                            <p:childTnLst>
                              <p:par>
                                <p:cTn id="9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2600"/>
                            </p:stCondLst>
                            <p:childTnLst>
                              <p:par>
                                <p:cTn id="9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9" dur="8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0" dur="8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8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0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5" dur="80"/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6" dur="80"/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80"/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5600"/>
                            </p:stCondLst>
                            <p:childTnLst>
                              <p:par>
                                <p:cTn id="10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>
                <a:latin typeface="Times New Roman" pitchFamily="18" charset="0"/>
              </a:rPr>
              <a:t>Государственная Дума Федерального Собрания Российской Федерации</a:t>
            </a:r>
            <a:br>
              <a:rPr lang="ru-RU" sz="3200">
                <a:latin typeface="Times New Roman" pitchFamily="18" charset="0"/>
              </a:rPr>
            </a:br>
            <a:r>
              <a:rPr lang="ru-RU" sz="3200">
                <a:latin typeface="Times New Roman" pitchFamily="18" charset="0"/>
              </a:rPr>
              <a:t>первого созыва</a:t>
            </a:r>
          </a:p>
        </p:txBody>
      </p:sp>
      <p:grpSp>
        <p:nvGrpSpPr>
          <p:cNvPr id="2" name="Organization Chart 16"/>
          <p:cNvGrpSpPr>
            <a:grpSpLocks/>
          </p:cNvGrpSpPr>
          <p:nvPr/>
        </p:nvGrpSpPr>
        <p:grpSpPr bwMode="auto">
          <a:xfrm>
            <a:off x="431800" y="1941513"/>
            <a:ext cx="8208963" cy="4103687"/>
            <a:chOff x="272" y="1223"/>
            <a:chExt cx="1872" cy="720"/>
          </a:xfrm>
        </p:grpSpPr>
        <p:cxnSp>
          <p:nvCxnSpPr>
            <p:cNvPr id="39939" name="_s1028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5400000" flipH="1">
              <a:off x="1388" y="1331"/>
              <a:ext cx="144" cy="504"/>
            </a:xfrm>
            <a:prstGeom prst="bentConnector3">
              <a:avLst>
                <a:gd name="adj1" fmla="val 1392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9940" name="_s1029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-5400000">
              <a:off x="884" y="1331"/>
              <a:ext cx="144" cy="504"/>
            </a:xfrm>
            <a:prstGeom prst="bentConnector3">
              <a:avLst>
                <a:gd name="adj1" fmla="val 1392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3" name="_s1030"/>
            <p:cNvSpPr>
              <a:spLocks noChangeArrowheads="1"/>
            </p:cNvSpPr>
            <p:nvPr/>
          </p:nvSpPr>
          <p:spPr bwMode="auto">
            <a:xfrm>
              <a:off x="776" y="122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ru-RU" sz="28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Script MT Bold" pitchFamily="66" charset="0"/>
                </a:rPr>
                <a:t>смешанная система</a:t>
              </a:r>
            </a:p>
          </p:txBody>
        </p:sp>
        <p:sp>
          <p:nvSpPr>
            <p:cNvPr id="4" name="_s1031"/>
            <p:cNvSpPr>
              <a:spLocks noChangeArrowheads="1"/>
            </p:cNvSpPr>
            <p:nvPr/>
          </p:nvSpPr>
          <p:spPr bwMode="auto">
            <a:xfrm>
              <a:off x="272" y="165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ru-RU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по пропорциональной системе 225 депутатских мандатов</a:t>
              </a:r>
              <a:r>
                <a:rPr lang="ru-RU" sz="200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5" name="_s1032"/>
            <p:cNvSpPr>
              <a:spLocks noChangeArrowheads="1"/>
            </p:cNvSpPr>
            <p:nvPr/>
          </p:nvSpPr>
          <p:spPr bwMode="auto">
            <a:xfrm>
              <a:off x="1280" y="165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ru-RU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по мажоритарной системе в 225 депутатских мандатов</a:t>
              </a:r>
              <a:r>
                <a:rPr lang="ru-RU" sz="2000">
                  <a:latin typeface="Times New Roman" pitchFamily="18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44538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>
                <a:latin typeface="Script MT Bold" pitchFamily="66" charset="0"/>
              </a:rPr>
              <a:t>Государственная Дума Федерального Собрания Российской Федерации</a:t>
            </a:r>
            <a:br>
              <a:rPr lang="ru-RU" sz="2000">
                <a:latin typeface="Script MT Bold" pitchFamily="66" charset="0"/>
              </a:rPr>
            </a:br>
            <a:r>
              <a:rPr lang="ru-RU" sz="2000">
                <a:latin typeface="Script MT Bold" pitchFamily="66" charset="0"/>
              </a:rPr>
              <a:t>первого Созыва</a:t>
            </a:r>
            <a:br>
              <a:rPr lang="ru-RU" sz="2000">
                <a:latin typeface="Script MT Bold" pitchFamily="66" charset="0"/>
              </a:rPr>
            </a:br>
            <a:r>
              <a:rPr lang="ru-RU" sz="1800">
                <a:latin typeface="Script MT Bold" pitchFamily="66" charset="0"/>
              </a:rPr>
              <a:t>Итоги выборов 12 декабря 1993 года</a:t>
            </a:r>
          </a:p>
        </p:txBody>
      </p:sp>
      <p:graphicFrame>
        <p:nvGraphicFramePr>
          <p:cNvPr id="41032" name="Group 72"/>
          <p:cNvGraphicFramePr>
            <a:graphicFrameLocks noGrp="1"/>
          </p:cNvGraphicFramePr>
          <p:nvPr/>
        </p:nvGraphicFramePr>
        <p:xfrm>
          <a:off x="468313" y="1341438"/>
          <a:ext cx="8229600" cy="5273675"/>
        </p:xfrm>
        <a:graphic>
          <a:graphicData uri="http://schemas.openxmlformats.org/drawingml/2006/table">
            <a:tbl>
              <a:tblPr/>
              <a:tblGrid>
                <a:gridCol w="3254375"/>
                <a:gridCol w="1600200"/>
                <a:gridCol w="1866900"/>
                <a:gridCol w="1508125"/>
              </a:tblGrid>
              <a:tr h="274638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избирательных объединений (блоков)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депутатских мандатов,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97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по итогам 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голосования за 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федеральные списки 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кандидатов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итогам выборов 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одномандатных округах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«Либерально-демократическая партия России»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(ЛДПР)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«Выбор России»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«Коммунистическая партия Российской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Федерации» (КПРФ)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«Женщины России»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«Аграрная партия России» (АПР)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 «ЯБЛОКО»)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«Партия российского единства и согласия»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(ПРЕС)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Демократическая партия России (ДПР)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объединения (блоки)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Кандидаты, выдвинутые группами избирателей и в порядке самовыдвижения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219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444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>
                <a:latin typeface="Times New Roman" pitchFamily="18" charset="0"/>
              </a:rPr>
              <a:t>Государственная Дума Федерального Собрания Российской Федерации</a:t>
            </a:r>
            <a:br>
              <a:rPr lang="ru-RU" sz="2000">
                <a:latin typeface="Times New Roman" pitchFamily="18" charset="0"/>
              </a:rPr>
            </a:br>
            <a:r>
              <a:rPr lang="ru-RU" sz="2000">
                <a:latin typeface="Times New Roman" pitchFamily="18" charset="0"/>
              </a:rPr>
              <a:t>первого созыва</a:t>
            </a:r>
            <a:br>
              <a:rPr lang="ru-RU" sz="2000">
                <a:latin typeface="Times New Roman" pitchFamily="18" charset="0"/>
              </a:rPr>
            </a:br>
            <a:endParaRPr lang="ru-RU" sz="2000">
              <a:latin typeface="Times New Roman" pitchFamily="18" charset="0"/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4391025" cy="45386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>
                <a:latin typeface="Times New Roman" pitchFamily="18" charset="0"/>
              </a:rPr>
              <a:t>Рыбкин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>
                <a:latin typeface="Times New Roman" pitchFamily="18" charset="0"/>
              </a:rPr>
              <a:t>Иван Петрович </a:t>
            </a:r>
            <a:r>
              <a:rPr lang="ru-RU" sz="2000" b="1">
                <a:latin typeface="Times New Roman" pitchFamily="18" charset="0"/>
              </a:rPr>
              <a:t> —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b="1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Председатель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Государственной думы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1-го созыва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1600" b="1">
                <a:latin typeface="Times New Roman" pitchFamily="18" charset="0"/>
              </a:rPr>
              <a:t>(</a:t>
            </a:r>
            <a:r>
              <a:rPr lang="en-US" sz="1600" b="1">
                <a:latin typeface="Times New Roman" pitchFamily="18" charset="0"/>
              </a:rPr>
              <a:t>14 </a:t>
            </a:r>
            <a:r>
              <a:rPr lang="ru-RU" sz="1600" b="1">
                <a:latin typeface="Times New Roman" pitchFamily="18" charset="0"/>
              </a:rPr>
              <a:t>января</a:t>
            </a:r>
            <a:r>
              <a:rPr lang="en-US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</a:rPr>
              <a:t>1994 года— 17 января 1996 года)</a:t>
            </a:r>
            <a:r>
              <a:rPr lang="ru-RU" sz="2000" b="1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b="1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Российский государственный и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политический деятель,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секретарь Совета безопасности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РФ </a:t>
            </a:r>
            <a:r>
              <a:rPr lang="ru-RU" sz="1800" b="1">
                <a:latin typeface="Times New Roman" pitchFamily="18" charset="0"/>
              </a:rPr>
              <a:t>(1996—1998).</a:t>
            </a:r>
            <a:endParaRPr lang="en-US" sz="1800" b="1">
              <a:latin typeface="Times New Roman" pitchFamily="18" charset="0"/>
            </a:endParaRPr>
          </a:p>
        </p:txBody>
      </p:sp>
      <p:pic>
        <p:nvPicPr>
          <p:cNvPr id="21510" name="Picture 6" descr="rybkin_300x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76825" y="1557338"/>
            <a:ext cx="3341688" cy="417671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78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34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86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66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54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62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60"/>
                            </p:stCondLst>
                            <p:childTnLst>
                              <p:par>
                                <p:cTn id="6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21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21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21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9580"/>
                            </p:stCondLst>
                            <p:childTnLst>
                              <p:par>
                                <p:cTn id="6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215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215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215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>
                <a:latin typeface="Times New Roman" pitchFamily="18" charset="0"/>
              </a:rPr>
              <a:t>Государственная Дума Федерального Собрания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 Российской Федерации второго созыва</a:t>
            </a:r>
          </a:p>
        </p:txBody>
      </p:sp>
      <p:sp>
        <p:nvSpPr>
          <p:cNvPr id="76814" name="AutoShape 14"/>
          <p:cNvSpPr>
            <a:spLocks noChangeArrowheads="1"/>
          </p:cNvSpPr>
          <p:nvPr/>
        </p:nvSpPr>
        <p:spPr bwMode="auto">
          <a:xfrm>
            <a:off x="2843213" y="2060575"/>
            <a:ext cx="3600450" cy="12239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смешанная система</a:t>
            </a:r>
          </a:p>
        </p:txBody>
      </p:sp>
      <p:sp>
        <p:nvSpPr>
          <p:cNvPr id="76815" name="AutoShape 15"/>
          <p:cNvSpPr>
            <a:spLocks noChangeArrowheads="1"/>
          </p:cNvSpPr>
          <p:nvPr/>
        </p:nvSpPr>
        <p:spPr bwMode="auto">
          <a:xfrm>
            <a:off x="5435600" y="5013325"/>
            <a:ext cx="3240088" cy="10096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Баллотировалось</a:t>
            </a:r>
          </a:p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2600 кандидатов </a:t>
            </a:r>
          </a:p>
        </p:txBody>
      </p:sp>
      <p:sp>
        <p:nvSpPr>
          <p:cNvPr id="76816" name="AutoShape 16"/>
          <p:cNvSpPr>
            <a:spLocks noChangeArrowheads="1"/>
          </p:cNvSpPr>
          <p:nvPr/>
        </p:nvSpPr>
        <p:spPr bwMode="auto">
          <a:xfrm>
            <a:off x="684213" y="3573463"/>
            <a:ext cx="3240087" cy="10096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 пропорциональной системе 225 депутатских мандатов</a:t>
            </a:r>
          </a:p>
        </p:txBody>
      </p:sp>
      <p:sp>
        <p:nvSpPr>
          <p:cNvPr id="76817" name="AutoShape 17"/>
          <p:cNvSpPr>
            <a:spLocks noChangeArrowheads="1"/>
          </p:cNvSpPr>
          <p:nvPr/>
        </p:nvSpPr>
        <p:spPr bwMode="auto">
          <a:xfrm>
            <a:off x="5364163" y="3644900"/>
            <a:ext cx="3240087" cy="10096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 мажоритарной системе в 225 депутатских мандатов</a:t>
            </a:r>
          </a:p>
        </p:txBody>
      </p:sp>
      <p:sp>
        <p:nvSpPr>
          <p:cNvPr id="76818" name="AutoShape 18"/>
          <p:cNvSpPr>
            <a:spLocks noChangeArrowheads="1"/>
          </p:cNvSpPr>
          <p:nvPr/>
        </p:nvSpPr>
        <p:spPr bwMode="auto">
          <a:xfrm>
            <a:off x="684213" y="5013325"/>
            <a:ext cx="3240087" cy="10096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Баллотировалось</a:t>
            </a:r>
          </a:p>
          <a:p>
            <a:pPr algn="ctr">
              <a:defRPr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5700 кандидатов</a:t>
            </a:r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76819" name="Line 19"/>
          <p:cNvSpPr>
            <a:spLocks noChangeShapeType="1"/>
          </p:cNvSpPr>
          <p:nvPr/>
        </p:nvSpPr>
        <p:spPr bwMode="auto">
          <a:xfrm flipH="1">
            <a:off x="2195513" y="2708275"/>
            <a:ext cx="64770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6820" name="Line 20"/>
          <p:cNvSpPr>
            <a:spLocks noChangeShapeType="1"/>
          </p:cNvSpPr>
          <p:nvPr/>
        </p:nvSpPr>
        <p:spPr bwMode="auto">
          <a:xfrm>
            <a:off x="6443663" y="2636838"/>
            <a:ext cx="7921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6821" name="Line 21"/>
          <p:cNvSpPr>
            <a:spLocks noChangeShapeType="1"/>
          </p:cNvSpPr>
          <p:nvPr/>
        </p:nvSpPr>
        <p:spPr bwMode="auto">
          <a:xfrm>
            <a:off x="1979613" y="45815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6822" name="Line 22"/>
          <p:cNvSpPr>
            <a:spLocks noChangeShapeType="1"/>
          </p:cNvSpPr>
          <p:nvPr/>
        </p:nvSpPr>
        <p:spPr bwMode="auto">
          <a:xfrm>
            <a:off x="7451725" y="46529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6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6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76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7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76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14" grpId="0" animBg="1"/>
      <p:bldP spid="76815" grpId="0" animBg="1"/>
      <p:bldP spid="76816" grpId="0" animBg="1"/>
      <p:bldP spid="76817" grpId="0" animBg="1"/>
      <p:bldP spid="76818" grpId="0" animBg="1"/>
      <p:bldP spid="76819" grpId="0" animBg="1"/>
      <p:bldP spid="76820" grpId="0" animBg="1"/>
      <p:bldP spid="76821" grpId="0" animBg="1"/>
      <p:bldP spid="768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79" name="Rectangle 6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>
                <a:latin typeface="Times New Roman" pitchFamily="18" charset="0"/>
              </a:rPr>
              <a:t>Государственная Дума Федерального Собрания Российской Федерации</a:t>
            </a:r>
            <a:br>
              <a:rPr lang="ru-RU" sz="2000">
                <a:latin typeface="Times New Roman" pitchFamily="18" charset="0"/>
              </a:rPr>
            </a:br>
            <a:r>
              <a:rPr lang="ru-RU" sz="2000">
                <a:latin typeface="Times New Roman" pitchFamily="18" charset="0"/>
              </a:rPr>
              <a:t>второго Созыва</a:t>
            </a:r>
            <a:br>
              <a:rPr lang="ru-RU" sz="2000">
                <a:latin typeface="Times New Roman" pitchFamily="18" charset="0"/>
              </a:rPr>
            </a:br>
            <a:r>
              <a:rPr lang="ru-RU" sz="2000">
                <a:latin typeface="Times New Roman" pitchFamily="18" charset="0"/>
              </a:rPr>
              <a:t>Итоги выборов</a:t>
            </a:r>
            <a:r>
              <a:rPr lang="ru-RU" sz="2000">
                <a:latin typeface="Script MT Bold" pitchFamily="66" charset="0"/>
              </a:rPr>
              <a:t> 17 </a:t>
            </a:r>
            <a:r>
              <a:rPr lang="ru-RU" sz="2000">
                <a:latin typeface="Times New Roman" pitchFamily="18" charset="0"/>
              </a:rPr>
              <a:t>декабря</a:t>
            </a:r>
            <a:r>
              <a:rPr lang="ru-RU" sz="2000">
                <a:latin typeface="Script MT Bold" pitchFamily="66" charset="0"/>
              </a:rPr>
              <a:t> 1995</a:t>
            </a:r>
          </a:p>
        </p:txBody>
      </p:sp>
      <p:graphicFrame>
        <p:nvGraphicFramePr>
          <p:cNvPr id="44084" name="Group 52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4210050"/>
        </p:xfrm>
        <a:graphic>
          <a:graphicData uri="http://schemas.openxmlformats.org/drawingml/2006/table">
            <a:tbl>
              <a:tblPr/>
              <a:tblGrid>
                <a:gridCol w="3254375"/>
                <a:gridCol w="1600200"/>
                <a:gridCol w="1866900"/>
                <a:gridCol w="1508125"/>
              </a:tblGrid>
              <a:tr h="274638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избирательных объединений (блоков)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депутатских мандатов,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1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по итогам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голосования за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федеральные списки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кандидатов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итогам выборов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одномандатных округах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«Коммунистическая партия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Российской Федерации» (КПРФ)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«НАШ ДОМ РОССИЯ»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ЛДПР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«ЯБЛОКО»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объединения (блоки)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Кандидаты, выдвинутые группами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избирателей и в порядке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самовыдвижения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Российской Федерации второго созыва</a:t>
            </a:r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773238"/>
            <a:ext cx="5040312" cy="46085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b="1"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>
                <a:effectLst/>
                <a:latin typeface="Times New Roman" pitchFamily="18" charset="0"/>
              </a:rPr>
              <a:t>Селезнёв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>
                <a:effectLst/>
                <a:latin typeface="Times New Roman" pitchFamily="18" charset="0"/>
              </a:rPr>
              <a:t>Геннадий Николаевич </a:t>
            </a:r>
            <a:r>
              <a:rPr lang="ru-RU" sz="2800" b="1">
                <a:latin typeface="Times New Roman" pitchFamily="18" charset="0"/>
              </a:rPr>
              <a:t>–</a:t>
            </a:r>
            <a:r>
              <a:rPr lang="ru-RU" sz="80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2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Председатель Государственной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Думы Российской Федерации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Times New Roman" pitchFamily="18" charset="0"/>
              </a:rPr>
              <a:t>Российский политический и государственный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Times New Roman" pitchFamily="18" charset="0"/>
              </a:rPr>
              <a:t>деятель, кандидат исторических наук, академик,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Times New Roman" pitchFamily="18" charset="0"/>
              </a:rPr>
              <a:t>член Президиума Международной Академии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Times New Roman" pitchFamily="18" charset="0"/>
              </a:rPr>
              <a:t>Общественных Наук, доцент Московского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Times New Roman" pitchFamily="18" charset="0"/>
              </a:rPr>
              <a:t>института молодежи, Почетный профессор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Times New Roman" pitchFamily="18" charset="0"/>
              </a:rPr>
              <a:t>факультета журналистики Санкт-Петербургского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>
                <a:latin typeface="Times New Roman" pitchFamily="18" charset="0"/>
              </a:rPr>
              <a:t>Государственного университета</a:t>
            </a:r>
          </a:p>
        </p:txBody>
      </p:sp>
      <p:pic>
        <p:nvPicPr>
          <p:cNvPr id="78864" name="Picture 16" descr="Селезнев Г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435600" y="1844675"/>
            <a:ext cx="3278188" cy="45370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78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86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8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66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88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78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788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74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788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788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788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788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902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788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788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788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46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788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788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788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1860"/>
                            </p:stCondLst>
                            <p:childTnLst>
                              <p:par>
                                <p:cTn id="6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788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788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788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3300"/>
                            </p:stCondLst>
                            <p:childTnLst>
                              <p:par>
                                <p:cTn id="6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788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788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788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20"/>
                            </p:stCondLst>
                            <p:childTnLst>
                              <p:par>
                                <p:cTn id="7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788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788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788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/>
      <p:bldP spid="7885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44538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>
                <a:latin typeface="Times New Roman" pitchFamily="18" charset="0"/>
              </a:rPr>
              <a:t>Государственная Дума Федерального Собрания Российской Федерации</a:t>
            </a:r>
            <a:br>
              <a:rPr lang="ru-RU" sz="2000">
                <a:latin typeface="Times New Roman" pitchFamily="18" charset="0"/>
              </a:rPr>
            </a:br>
            <a:r>
              <a:rPr lang="ru-RU" sz="2000">
                <a:latin typeface="Times New Roman" pitchFamily="18" charset="0"/>
              </a:rPr>
              <a:t>третьего созыва</a:t>
            </a:r>
            <a:br>
              <a:rPr lang="ru-RU" sz="2000">
                <a:latin typeface="Times New Roman" pitchFamily="18" charset="0"/>
              </a:rPr>
            </a:br>
            <a:r>
              <a:rPr lang="ru-RU" sz="2000">
                <a:latin typeface="Times New Roman" pitchFamily="18" charset="0"/>
              </a:rPr>
              <a:t>Итоги выборов 19 декабря 1999</a:t>
            </a:r>
          </a:p>
        </p:txBody>
      </p:sp>
      <p:graphicFrame>
        <p:nvGraphicFramePr>
          <p:cNvPr id="46142" name="Group 62"/>
          <p:cNvGraphicFramePr>
            <a:graphicFrameLocks noGrp="1"/>
          </p:cNvGraphicFramePr>
          <p:nvPr/>
        </p:nvGraphicFramePr>
        <p:xfrm>
          <a:off x="468313" y="1341438"/>
          <a:ext cx="8229600" cy="5064125"/>
        </p:xfrm>
        <a:graphic>
          <a:graphicData uri="http://schemas.openxmlformats.org/drawingml/2006/table">
            <a:tbl>
              <a:tblPr/>
              <a:tblGrid>
                <a:gridCol w="3254375"/>
                <a:gridCol w="1600200"/>
                <a:gridCol w="1866900"/>
                <a:gridCol w="1508125"/>
              </a:tblGrid>
              <a:tr h="274638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избирательных объединений (блоков)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депутатских мандатов,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97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по итогам голосования за федеральные списки кандидатов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по итогам выборов в одномандатных округах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«Коммунистическая партия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Российской Федерации» (КПРФ)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«Единство» («МЕДВЕДЬ»)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«ОТЕЧЕСТВО – ВСЯ РОССИЯ»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«Союз правых сил»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«БЛОК ЖИРИНОВСКОГО»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«ЯБЛОКО»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объединения (блоки)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Кандидаты, выдвинутые группами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избирателей и в порядке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самовыдвижения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6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Российской Федерации третьего созыва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773238"/>
            <a:ext cx="5040312" cy="46085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4000" b="1">
              <a:effectLst/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effectLst/>
                <a:latin typeface="Times New Roman" pitchFamily="18" charset="0"/>
              </a:rPr>
              <a:t>Селезнёв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effectLst/>
                <a:latin typeface="Times New Roman" pitchFamily="18" charset="0"/>
              </a:rPr>
              <a:t>Геннадий Николаевич</a:t>
            </a:r>
            <a:r>
              <a:rPr lang="ru-RU" sz="4000" b="1">
                <a:effectLst/>
                <a:latin typeface="Times New Roman" pitchFamily="18" charset="0"/>
              </a:rPr>
              <a:t> </a:t>
            </a:r>
            <a:r>
              <a:rPr lang="ru-RU" sz="4000" b="1">
                <a:latin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1800" b="1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1800" b="1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Председатель Государственной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>
                <a:latin typeface="Times New Roman" pitchFamily="18" charset="0"/>
              </a:rPr>
              <a:t>Думы Российской Федерации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000">
              <a:latin typeface="Times New Roman" pitchFamily="18" charset="0"/>
            </a:endParaRPr>
          </a:p>
        </p:txBody>
      </p:sp>
      <p:pic>
        <p:nvPicPr>
          <p:cNvPr id="128004" name="Picture 4" descr="Селезнев Г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435600" y="1844675"/>
            <a:ext cx="3278188" cy="45370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86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66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78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/>
      <p:bldP spid="12800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1" name="Picture 5" descr="1239031030_putin_otchet выступление Путина в ГД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836613"/>
            <a:ext cx="6772275" cy="4762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Российской Федерации четвертого Созыва</a:t>
            </a:r>
          </a:p>
        </p:txBody>
      </p:sp>
      <p:graphicFrame>
        <p:nvGraphicFramePr>
          <p:cNvPr id="49204" name="Group 52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4243388"/>
        </p:xfrm>
        <a:graphic>
          <a:graphicData uri="http://schemas.openxmlformats.org/drawingml/2006/table">
            <a:tbl>
              <a:tblPr/>
              <a:tblGrid>
                <a:gridCol w="3254375"/>
                <a:gridCol w="1600200"/>
                <a:gridCol w="1866900"/>
                <a:gridCol w="1508125"/>
              </a:tblGrid>
              <a:tr h="30480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избирательных объединений (блоков)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депутатских мандатов,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по итогам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голосования за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федеральные списки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кандидатов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полученных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итогам выборов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одномандатных округах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«Единая Россия» 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«КПРФ»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«ЛДПР»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«Родина»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объединения (блоки)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Кандидаты, выдвинутые группами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избирателей и в порядке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самовыдвижения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447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Российской Федерации четвертого Созыва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773238"/>
            <a:ext cx="4681537" cy="46085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Грызлов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Борис Вячеславович –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Председатель Государственной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Думы Российской Федерации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(с 29 декабря 2003 года)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Российский государственный 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политический деятель.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Министр внутренних дел России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b="1">
                <a:latin typeface="Times New Roman" pitchFamily="18" charset="0"/>
              </a:rPr>
              <a:t>(2001—2003).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 Председатель Высшего совета партии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«Единая Россия» </a:t>
            </a:r>
            <a:r>
              <a:rPr lang="ru-RU" sz="1600" b="1">
                <a:latin typeface="Times New Roman" pitchFamily="18" charset="0"/>
              </a:rPr>
              <a:t>(c 2002).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>
              <a:latin typeface="Times New Roman" pitchFamily="18" charset="0"/>
            </a:endParaRPr>
          </a:p>
        </p:txBody>
      </p:sp>
      <p:pic>
        <p:nvPicPr>
          <p:cNvPr id="95238" name="Picture 6" descr="gryzlo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19700" y="1700213"/>
            <a:ext cx="3422650" cy="4464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8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16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08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9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95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95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95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95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9520"/>
                            </p:stCondLst>
                            <p:childTnLst>
                              <p:par>
                                <p:cTn id="6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952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952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952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952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952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952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Российской Федерации пятого Созыва</a:t>
            </a:r>
          </a:p>
        </p:txBody>
      </p:sp>
      <p:pic>
        <p:nvPicPr>
          <p:cNvPr id="93190" name="Picture 6" descr="Vybory-2007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3775" y="1763713"/>
            <a:ext cx="3290888" cy="2198687"/>
          </a:xfrm>
        </p:spPr>
      </p:pic>
      <p:pic>
        <p:nvPicPr>
          <p:cNvPr id="93192" name="Picture 8" descr="imag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900113" y="4221163"/>
            <a:ext cx="3384550" cy="2071687"/>
          </a:xfrm>
        </p:spPr>
      </p:pic>
      <p:pic>
        <p:nvPicPr>
          <p:cNvPr id="93194" name="Picture 10" descr="1"/>
          <p:cNvPicPr>
            <a:picLocks noGrp="1" noChangeAspect="1" noChangeArrowheads="1"/>
          </p:cNvPicPr>
          <p:nvPr>
            <p:ph sz="half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2547938"/>
            <a:ext cx="4038600" cy="29797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Российской Федерации пятого Созыва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1619250" y="1628775"/>
            <a:ext cx="5688013" cy="3587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Пропорциональная избирательная система</a:t>
            </a:r>
          </a:p>
        </p:txBody>
      </p:sp>
      <p:graphicFrame>
        <p:nvGraphicFramePr>
          <p:cNvPr id="52254" name="Group 30"/>
          <p:cNvGraphicFramePr>
            <a:graphicFrameLocks noGrp="1"/>
          </p:cNvGraphicFramePr>
          <p:nvPr>
            <p:ph idx="1"/>
          </p:nvPr>
        </p:nvGraphicFramePr>
        <p:xfrm>
          <a:off x="468313" y="2349500"/>
          <a:ext cx="8435975" cy="3756025"/>
        </p:xfrm>
        <a:graphic>
          <a:graphicData uri="http://schemas.openxmlformats.org/drawingml/2006/table">
            <a:tbl>
              <a:tblPr/>
              <a:tblGrid>
                <a:gridCol w="4084637"/>
                <a:gridCol w="2008188"/>
                <a:gridCol w="2343150"/>
              </a:tblGrid>
              <a:tr h="4635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Число депутатов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Доля голосов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«Единая Россия» 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315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70%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«КПРФ»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57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12,7%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«ЛДПР»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40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8,9%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«Справедливая Россия»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38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8,4%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Российской Федерации пятого созыва</a:t>
            </a:r>
          </a:p>
        </p:txBody>
      </p:sp>
      <p:pic>
        <p:nvPicPr>
          <p:cNvPr id="91145" name="Picture 9" descr="picture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2562225"/>
            <a:ext cx="3810000" cy="2952750"/>
          </a:xfrm>
        </p:spPr>
      </p:pic>
      <p:sp>
        <p:nvSpPr>
          <p:cNvPr id="91146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>
                <a:latin typeface="Times New Roman" pitchFamily="18" charset="0"/>
              </a:rPr>
              <a:t>Жириновский </a:t>
            </a:r>
            <a:endParaRPr lang="en-US" sz="2800" b="1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>
                <a:latin typeface="Times New Roman" pitchFamily="18" charset="0"/>
              </a:rPr>
              <a:t>Владимир Вольфович</a:t>
            </a:r>
            <a:endParaRPr lang="en-US" sz="2800" b="1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заместитель Председателя </a:t>
            </a:r>
            <a:endParaRPr lang="en-US" sz="20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Государственной думы </a:t>
            </a:r>
            <a:endParaRPr lang="en-US" sz="20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(с 2000 года),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основатель и председатель</a:t>
            </a:r>
            <a:endParaRPr lang="en-US" sz="20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Либерально-демократической </a:t>
            </a:r>
            <a:endParaRPr lang="en-US" sz="20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партии России (ЛДПР)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48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1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1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1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91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91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91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16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91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91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91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96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1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1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1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48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91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91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91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44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91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91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91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5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91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91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91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Российской Федерации пятого созыва</a:t>
            </a:r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Times New Roman" pitchFamily="18" charset="0"/>
              </a:rPr>
              <a:t>Зюганов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Times New Roman" pitchFamily="18" charset="0"/>
              </a:rPr>
              <a:t>Геннадий Андреевич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00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председатель Центрального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комитета Коммунистической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партии Российской Федерации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latin typeface="Times New Roman" pitchFamily="18" charset="0"/>
              </a:rPr>
              <a:t>(с 1995)</a:t>
            </a:r>
          </a:p>
        </p:txBody>
      </p:sp>
      <p:pic>
        <p:nvPicPr>
          <p:cNvPr id="102407" name="Picture 7" descr="foto-zu-zl_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60938" y="1916113"/>
            <a:ext cx="3475037" cy="43211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02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02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02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4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02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02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02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4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024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024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024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4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024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024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024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8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024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024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024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2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Российской Федерации пятого созыва</a:t>
            </a:r>
          </a:p>
        </p:txBody>
      </p:sp>
      <p:pic>
        <p:nvPicPr>
          <p:cNvPr id="115720" name="Picture 8" descr="19989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989138"/>
            <a:ext cx="4181475" cy="3136900"/>
          </a:xfrm>
        </p:spPr>
      </p:pic>
      <p:sp>
        <p:nvSpPr>
          <p:cNvPr id="115722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600" b="1">
                <a:latin typeface="Times New Roman" pitchFamily="18" charset="0"/>
              </a:rPr>
              <a:t>Алфёров</a:t>
            </a:r>
            <a:endParaRPr lang="en-US" sz="26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600" b="1">
                <a:latin typeface="Times New Roman" pitchFamily="18" charset="0"/>
              </a:rPr>
              <a:t>Жорес Иванович</a:t>
            </a:r>
            <a:endParaRPr lang="en-US" sz="26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советский и российский физик, лауреат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Нобелевской премии по физике 2000 года 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Депутат Госдумы РФ, являлся инициатором 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учреждения в 2002 году премии 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«Глобальная энергия», до 2006 года 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возглавлял Международный комитет по её 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присуждению. Является ректором-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организатором нового Академического </a:t>
            </a:r>
            <a:endParaRPr lang="en-US" sz="160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университета.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15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15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15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15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15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15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88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15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15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15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24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15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15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15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15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15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15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4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15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15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15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8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15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15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15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93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115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115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115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72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115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115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115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1920"/>
                            </p:stCondLst>
                            <p:childTnLst>
                              <p:par>
                                <p:cTn id="6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115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115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115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328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15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15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15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400">
                <a:latin typeface="Times New Roman" pitchFamily="18" charset="0"/>
              </a:rPr>
            </a:br>
            <a:r>
              <a:rPr lang="ru-RU" sz="2400">
                <a:latin typeface="Times New Roman" pitchFamily="18" charset="0"/>
              </a:rPr>
              <a:t>Российской Федерации четвертого Созыва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773238"/>
            <a:ext cx="4681537" cy="46085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Грызлов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b="1">
                <a:latin typeface="Times New Roman" pitchFamily="18" charset="0"/>
              </a:rPr>
              <a:t>Борис Вячеславович –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Председатель Государственной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>
                <a:latin typeface="Times New Roman" pitchFamily="18" charset="0"/>
              </a:rPr>
              <a:t>Думы Российской Федерации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>
                <a:latin typeface="Times New Roman" pitchFamily="18" charset="0"/>
              </a:rPr>
              <a:t>(с 29 декабря 2003 года)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600" b="1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Российский государственный 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политический деятель.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Министр внутренних дел России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b="1">
                <a:latin typeface="Times New Roman" pitchFamily="18" charset="0"/>
              </a:rPr>
              <a:t>(2001—2003).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 Председатель Высшего совета партии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b="1">
                <a:latin typeface="Times New Roman" pitchFamily="18" charset="0"/>
              </a:rPr>
              <a:t>«Единая Россия» </a:t>
            </a:r>
            <a:r>
              <a:rPr lang="ru-RU" sz="1600" b="1">
                <a:latin typeface="Times New Roman" pitchFamily="18" charset="0"/>
              </a:rPr>
              <a:t>(c 2002).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>
              <a:latin typeface="Times New Roman" pitchFamily="18" charset="0"/>
            </a:endParaRPr>
          </a:p>
        </p:txBody>
      </p:sp>
      <p:pic>
        <p:nvPicPr>
          <p:cNvPr id="126980" name="Picture 4" descr="gryzlo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19700" y="1700213"/>
            <a:ext cx="3422650" cy="4464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8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16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08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9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12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12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12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9520"/>
                            </p:stCondLst>
                            <p:childTnLst>
                              <p:par>
                                <p:cTn id="6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126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126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126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26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26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26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vybo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0"/>
            <a:ext cx="6186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3688" y="0"/>
            <a:ext cx="7580312" cy="14398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smtClean="0">
                <a:solidFill>
                  <a:schemeClr val="folHlink"/>
                </a:solidFill>
                <a:latin typeface="Times New Roman" pitchFamily="18" charset="0"/>
              </a:rPr>
              <a:t>Выборы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smtClean="0">
                <a:solidFill>
                  <a:schemeClr val="folHlink"/>
                </a:solidFill>
                <a:latin typeface="Times New Roman" pitchFamily="18" charset="0"/>
              </a:rPr>
              <a:t>депутатов Государственной Думы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smtClean="0">
                <a:solidFill>
                  <a:schemeClr val="folHlink"/>
                </a:solidFill>
                <a:latin typeface="Times New Roman" pitchFamily="18" charset="0"/>
              </a:rPr>
              <a:t> шестого созыва</a:t>
            </a:r>
            <a:r>
              <a:rPr lang="ru-RU" sz="2800" smtClean="0">
                <a:solidFill>
                  <a:schemeClr val="folHlink"/>
                </a:solidFill>
                <a:latin typeface="Times New Roman" pitchFamily="18" charset="0"/>
              </a:rPr>
              <a:t> </a:t>
            </a:r>
            <a:endParaRPr lang="ru-RU" sz="2800" b="1" smtClean="0">
              <a:solidFill>
                <a:schemeClr val="folHlink"/>
              </a:solidFill>
              <a:latin typeface="Times New Roman" pitchFamily="18" charset="0"/>
            </a:endParaRPr>
          </a:p>
        </p:txBody>
      </p:sp>
      <p:pic>
        <p:nvPicPr>
          <p:cNvPr id="58370" name="Picture 4" descr="Безымянны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92275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2492375"/>
            <a:ext cx="55721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6" descr="358px-KPRF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3284538"/>
            <a:ext cx="89535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321px-Справедливая_Росси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4437063"/>
            <a:ext cx="6985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4" descr="LDPR_Emble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5445125"/>
            <a:ext cx="8826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5" name="Rectangle 13"/>
          <p:cNvSpPr>
            <a:spLocks noChangeArrowheads="1"/>
          </p:cNvSpPr>
          <p:nvPr/>
        </p:nvSpPr>
        <p:spPr bwMode="auto">
          <a:xfrm>
            <a:off x="1533525" y="1771650"/>
            <a:ext cx="8683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8376" name="Rectangle 19"/>
          <p:cNvSpPr>
            <a:spLocks noChangeArrowheads="1"/>
          </p:cNvSpPr>
          <p:nvPr/>
        </p:nvSpPr>
        <p:spPr bwMode="auto">
          <a:xfrm>
            <a:off x="1533525" y="1771650"/>
            <a:ext cx="8683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8377" name="Rectangle 25"/>
          <p:cNvSpPr>
            <a:spLocks noChangeArrowheads="1"/>
          </p:cNvSpPr>
          <p:nvPr/>
        </p:nvSpPr>
        <p:spPr bwMode="auto">
          <a:xfrm>
            <a:off x="1533525" y="1771650"/>
            <a:ext cx="8683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8378" name="Rectangle 31"/>
          <p:cNvSpPr>
            <a:spLocks noChangeArrowheads="1"/>
          </p:cNvSpPr>
          <p:nvPr/>
        </p:nvSpPr>
        <p:spPr bwMode="auto">
          <a:xfrm>
            <a:off x="1533525" y="1771650"/>
            <a:ext cx="8683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59567" name="Group 175"/>
          <p:cNvGraphicFramePr>
            <a:graphicFrameLocks noGrp="1"/>
          </p:cNvGraphicFramePr>
          <p:nvPr/>
        </p:nvGraphicFramePr>
        <p:xfrm>
          <a:off x="395288" y="1844675"/>
          <a:ext cx="8353425" cy="4608513"/>
        </p:xfrm>
        <a:graphic>
          <a:graphicData uri="http://schemas.openxmlformats.org/drawingml/2006/table">
            <a:tbl>
              <a:tblPr/>
              <a:tblGrid>
                <a:gridCol w="1193800"/>
                <a:gridCol w="2144712"/>
                <a:gridCol w="1673225"/>
                <a:gridCol w="1671638"/>
                <a:gridCol w="1670050"/>
              </a:tblGrid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Логотип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депутатов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голосов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 партии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Единая Россия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/>
                          <a:cs typeface="Times New Roman" pitchFamily="18" charset="0"/>
                        </a:rPr>
                        <a:t>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Воробьев Андрей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49,32%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3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 Коммунистической партии Российской федерации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Зюганов Геннадий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19,19%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 партии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Справедливая Россия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/>
                          <a:cs typeface="Times New Roman" pitchFamily="18" charset="0"/>
                        </a:rPr>
                        <a:t>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Миронов Сергей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13,24%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2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 Либерально-демократической партии России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Жириновский Владимир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11,57%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smtClean="0">
                <a:latin typeface="Times New Roman" pitchFamily="18" charset="0"/>
              </a:rPr>
              <a:t>Государственная Дума Федерального Собрания </a:t>
            </a:r>
            <a:br>
              <a:rPr lang="ru-RU" sz="2800" smtClean="0">
                <a:latin typeface="Times New Roman" pitchFamily="18" charset="0"/>
              </a:rPr>
            </a:br>
            <a:r>
              <a:rPr lang="ru-RU" sz="2800" smtClean="0">
                <a:latin typeface="Times New Roman" pitchFamily="18" charset="0"/>
              </a:rPr>
              <a:t>Российской Федерации шестого Созыва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852738"/>
            <a:ext cx="4259262" cy="2159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mtClean="0">
                <a:effectLst/>
              </a:rPr>
              <a:t>Нарышкин Сергей Евгеньевич </a:t>
            </a:r>
            <a:r>
              <a:rPr lang="ru-RU" sz="2000" smtClean="0">
                <a:effectLst/>
              </a:rPr>
              <a:t>председатель Государственной Думы Российской Федерации шестого созыва</a:t>
            </a:r>
          </a:p>
        </p:txBody>
      </p:sp>
      <p:pic>
        <p:nvPicPr>
          <p:cNvPr id="60420" name="Picture 4" descr="Naryshkin_Sergey_Evgenyevi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1628775"/>
            <a:ext cx="3232150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1" build="p"/>
    </p:bld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1028</TotalTime>
  <Words>1204</Words>
  <Application>Microsoft Office PowerPoint</Application>
  <PresentationFormat>Экран (4:3)</PresentationFormat>
  <Paragraphs>421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Tahoma</vt:lpstr>
      <vt:lpstr>Arial</vt:lpstr>
      <vt:lpstr>Wingdings</vt:lpstr>
      <vt:lpstr>Times New Roman</vt:lpstr>
      <vt:lpstr>Script MT Bold</vt:lpstr>
      <vt:lpstr>Текстура</vt:lpstr>
      <vt:lpstr>История Государственной Думы  в России   1906 -1917 гг. 1993 – 2011 гг.</vt:lpstr>
      <vt:lpstr>Государственная Дума России  1906 -1917</vt:lpstr>
      <vt:lpstr>МАНИФЕСТ ОБ УЧРЕЖДЕНИИ ГОСУДАРСТВЕННОЙ ДУМЫ  6 августа 1905 г.  </vt:lpstr>
      <vt:lpstr>Учреждение Государственной Думы России   1905 - 1906</vt:lpstr>
      <vt:lpstr>Учреждение Государственной Думы России   1905 - 1906</vt:lpstr>
      <vt:lpstr>Выборы в I Государственную Думу России  (март 1906)</vt:lpstr>
      <vt:lpstr>Первая Государственная Дума России  (27 апреля – 8 июля 1906) </vt:lpstr>
      <vt:lpstr>Первая Государственная Дума России  (27 апреля – 8 июля 1906)</vt:lpstr>
      <vt:lpstr>Вторая Государственная Дума России  (20 февраля – 2 июня 1907)</vt:lpstr>
      <vt:lpstr>Вторая Государственная Дума России  (20 февраля – 2 июня 1907)</vt:lpstr>
      <vt:lpstr>Третья Государственная Дума России  (1 ноября 1907 – 2 июня 1911)</vt:lpstr>
      <vt:lpstr>Третья Государственная Дума России  (1 ноября 1907 – 2 июня 1911)</vt:lpstr>
      <vt:lpstr>Третья Государственная Дума России  (1 ноября 1907 – 2 июня 1911)</vt:lpstr>
      <vt:lpstr>Четвертая Государственная Дума России  (15 ноября 1912 – 25 июня 1917)</vt:lpstr>
      <vt:lpstr>Четвертая Государственная Дума России  (15 ноября 1912 – 25 июня 1917)</vt:lpstr>
      <vt:lpstr>Слайд 16</vt:lpstr>
      <vt:lpstr>ГОСУДАРСТВЕННАЯ ДУМА РОССИИ  1993 — 2011 годы </vt:lpstr>
      <vt:lpstr>Государственная Дума Федерального Собрания Российской Федерации первого созыва</vt:lpstr>
      <vt:lpstr>Государственная Дума Федерального Собрания Российской Федерации первого Созыва Итоги выборов 12 декабря 1993 года</vt:lpstr>
      <vt:lpstr>Государственная Дума Федерального Собрания Российской Федерации первого созыва </vt:lpstr>
      <vt:lpstr>Государственная Дума Федерального Собрания  Российской Федерации второго созыва</vt:lpstr>
      <vt:lpstr>Государственная Дума Федерального Собрания Российской Федерации второго Созыва Итоги выборов 17 декабря 1995</vt:lpstr>
      <vt:lpstr>Государственная Дума Федерального Собрания  Российской Федерации второго созыва</vt:lpstr>
      <vt:lpstr>Государственная Дума Федерального Собрания Российской Федерации третьего созыва Итоги выборов 19 декабря 1999</vt:lpstr>
      <vt:lpstr>Государственная Дума Федерального Собрания  Российской Федерации третьего созыва</vt:lpstr>
      <vt:lpstr>Слайд 26</vt:lpstr>
      <vt:lpstr>Государственная Дума Федерального Собрания  Российской Федерации четвертого Созыва</vt:lpstr>
      <vt:lpstr>Государственная Дума Федерального Собрания  Российской Федерации четвертого Созыва</vt:lpstr>
      <vt:lpstr>Государственная Дума Федерального Собрания  Российской Федерации пятого Созыва</vt:lpstr>
      <vt:lpstr>Государственная Дума Федерального Собрания  Российской Федерации пятого Созыва</vt:lpstr>
      <vt:lpstr>Государственная Дума Федерального Собрания  Российской Федерации пятого созыва</vt:lpstr>
      <vt:lpstr>Государственная Дума Федерального Собрания  Российской Федерации пятого созыва</vt:lpstr>
      <vt:lpstr>Государственная Дума Федерального Собрания  Российской Федерации пятого созыва</vt:lpstr>
      <vt:lpstr>Государственная Дума Федерального Собрания  Российской Федерации четвертого Созыва</vt:lpstr>
      <vt:lpstr>Слайд 35</vt:lpstr>
      <vt:lpstr>Слайд 36</vt:lpstr>
      <vt:lpstr>Государственная Дума Федерального Собрания  Российской Федерации шестого Созыва</vt:lpstr>
    </vt:vector>
  </TitlesOfParts>
  <Company>IKSRF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UserXP</cp:lastModifiedBy>
  <cp:revision>40</cp:revision>
  <dcterms:created xsi:type="dcterms:W3CDTF">2010-12-16T09:50:22Z</dcterms:created>
  <dcterms:modified xsi:type="dcterms:W3CDTF">2011-12-24T17:14:52Z</dcterms:modified>
</cp:coreProperties>
</file>